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1430000" cy="1143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E90"/>
    <a:srgbClr val="FBB939"/>
    <a:srgbClr val="3B7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552" y="68"/>
      </p:cViewPr>
      <p:guideLst>
        <p:guide orient="horz" pos="360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229AEEB0-7A0E-F620-77C6-9B4AD43709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0" cy="11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7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9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608542"/>
            <a:ext cx="2464594" cy="96863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608542"/>
            <a:ext cx="7250906" cy="96863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70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20E40F-FEF8-91D5-2E6E-A08B98A0B5B3}"/>
              </a:ext>
            </a:extLst>
          </p:cNvPr>
          <p:cNvSpPr/>
          <p:nvPr userDrawn="1"/>
        </p:nvSpPr>
        <p:spPr>
          <a:xfrm>
            <a:off x="0" y="-164172"/>
            <a:ext cx="11430000" cy="3368040"/>
          </a:xfrm>
          <a:prstGeom prst="rect">
            <a:avLst/>
          </a:prstGeom>
          <a:solidFill>
            <a:srgbClr val="FBB93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980395-B762-66D6-55BB-08A6D706CC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0605" y="1042775"/>
            <a:ext cx="1846615" cy="14745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3D8E10-20AE-F6D5-918D-6733764A6BEC}"/>
              </a:ext>
            </a:extLst>
          </p:cNvPr>
          <p:cNvSpPr txBox="1"/>
          <p:nvPr userDrawn="1"/>
        </p:nvSpPr>
        <p:spPr>
          <a:xfrm>
            <a:off x="525845" y="597634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433E90"/>
                </a:solidFill>
                <a:latin typeface="Barlow Condensed" panose="00000506000000000000" pitchFamily="2" charset="0"/>
              </a:rPr>
              <a:t>Mentoring @</a:t>
            </a:r>
            <a:endParaRPr lang="en-GB" sz="3200" dirty="0">
              <a:solidFill>
                <a:srgbClr val="433E90"/>
              </a:solidFill>
              <a:latin typeface="Barlow Condensed" panose="00000506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2347E0-2B06-3E4A-D5BD-64D1ADC31729}"/>
              </a:ext>
            </a:extLst>
          </p:cNvPr>
          <p:cNvSpPr/>
          <p:nvPr userDrawn="1"/>
        </p:nvSpPr>
        <p:spPr>
          <a:xfrm>
            <a:off x="4213860" y="1684020"/>
            <a:ext cx="3002280" cy="300228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C41436-2A60-7E94-0C22-9357DD998AE0}"/>
              </a:ext>
            </a:extLst>
          </p:cNvPr>
          <p:cNvSpPr/>
          <p:nvPr userDrawn="1"/>
        </p:nvSpPr>
        <p:spPr>
          <a:xfrm>
            <a:off x="0" y="8633460"/>
            <a:ext cx="11430000" cy="2796540"/>
          </a:xfrm>
          <a:prstGeom prst="rect">
            <a:avLst/>
          </a:prstGeom>
          <a:solidFill>
            <a:srgbClr val="3B7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736039-65B1-4B6E-989E-1022FCC7AEBB}"/>
              </a:ext>
            </a:extLst>
          </p:cNvPr>
          <p:cNvSpPr/>
          <p:nvPr userDrawn="1"/>
        </p:nvSpPr>
        <p:spPr>
          <a:xfrm>
            <a:off x="-1" y="8633460"/>
            <a:ext cx="2840182" cy="914400"/>
          </a:xfrm>
          <a:prstGeom prst="rect">
            <a:avLst/>
          </a:prstGeom>
          <a:solidFill>
            <a:srgbClr val="433E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32D203-8B6A-B1DE-7709-E4981A43CF06}"/>
              </a:ext>
            </a:extLst>
          </p:cNvPr>
          <p:cNvSpPr/>
          <p:nvPr userDrawn="1"/>
        </p:nvSpPr>
        <p:spPr>
          <a:xfrm>
            <a:off x="2848445" y="8633460"/>
            <a:ext cx="2831916" cy="914400"/>
          </a:xfrm>
          <a:prstGeom prst="rect">
            <a:avLst/>
          </a:prstGeom>
          <a:solidFill>
            <a:srgbClr val="433E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02817D-8F6A-A20C-C22B-A7AE62B44DB0}"/>
              </a:ext>
            </a:extLst>
          </p:cNvPr>
          <p:cNvSpPr/>
          <p:nvPr userDrawn="1"/>
        </p:nvSpPr>
        <p:spPr>
          <a:xfrm>
            <a:off x="5680361" y="8633460"/>
            <a:ext cx="2862997" cy="914400"/>
          </a:xfrm>
          <a:prstGeom prst="rect">
            <a:avLst/>
          </a:prstGeom>
          <a:solidFill>
            <a:srgbClr val="433E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FDA46A-9B46-2045-7901-72613DA9298B}"/>
              </a:ext>
            </a:extLst>
          </p:cNvPr>
          <p:cNvSpPr/>
          <p:nvPr userDrawn="1"/>
        </p:nvSpPr>
        <p:spPr>
          <a:xfrm>
            <a:off x="8512276" y="8633460"/>
            <a:ext cx="2917723" cy="914400"/>
          </a:xfrm>
          <a:prstGeom prst="rect">
            <a:avLst/>
          </a:prstGeom>
          <a:solidFill>
            <a:srgbClr val="433E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0C0E10-EEB2-A035-CBA3-0836FE6F7C3A}"/>
              </a:ext>
            </a:extLst>
          </p:cNvPr>
          <p:cNvCxnSpPr/>
          <p:nvPr userDrawn="1"/>
        </p:nvCxnSpPr>
        <p:spPr>
          <a:xfrm>
            <a:off x="2848445" y="9746977"/>
            <a:ext cx="0" cy="1561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DFAAE79-AA79-D753-9B9B-9812A5B05B93}"/>
              </a:ext>
            </a:extLst>
          </p:cNvPr>
          <p:cNvCxnSpPr/>
          <p:nvPr userDrawn="1"/>
        </p:nvCxnSpPr>
        <p:spPr>
          <a:xfrm>
            <a:off x="5680361" y="9746977"/>
            <a:ext cx="0" cy="1561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B43E95-9478-936C-3C96-E00E5537D8B5}"/>
              </a:ext>
            </a:extLst>
          </p:cNvPr>
          <p:cNvCxnSpPr/>
          <p:nvPr userDrawn="1"/>
        </p:nvCxnSpPr>
        <p:spPr>
          <a:xfrm>
            <a:off x="8489458" y="9746976"/>
            <a:ext cx="0" cy="15611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9D4675D-86FA-E57C-D048-6684D67C24BC}"/>
              </a:ext>
            </a:extLst>
          </p:cNvPr>
          <p:cNvSpPr txBox="1"/>
          <p:nvPr userDrawn="1"/>
        </p:nvSpPr>
        <p:spPr>
          <a:xfrm>
            <a:off x="670195" y="8928486"/>
            <a:ext cx="1615805" cy="371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chemeClr val="bg1"/>
                </a:solidFill>
                <a:latin typeface="Barlow Condensed" panose="00000506000000000000" pitchFamily="2" charset="0"/>
              </a:rPr>
              <a:t>My month ahead</a:t>
            </a:r>
            <a:endParaRPr lang="en-GB" dirty="0">
              <a:solidFill>
                <a:schemeClr val="bg1"/>
              </a:solidFill>
              <a:latin typeface="Barlow Condensed" panose="00000506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77BBE5-B71C-1490-1CD1-5AEAFB3AED82}"/>
              </a:ext>
            </a:extLst>
          </p:cNvPr>
          <p:cNvSpPr txBox="1"/>
          <p:nvPr userDrawn="1"/>
        </p:nvSpPr>
        <p:spPr>
          <a:xfrm>
            <a:off x="5770854" y="8791248"/>
            <a:ext cx="2551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Knowledge /  experience I want to learn 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60D9AF-4A4D-4852-999E-4ECBAB52FC56}"/>
              </a:ext>
            </a:extLst>
          </p:cNvPr>
          <p:cNvSpPr txBox="1"/>
          <p:nvPr userDrawn="1"/>
        </p:nvSpPr>
        <p:spPr>
          <a:xfrm>
            <a:off x="8788988" y="8791248"/>
            <a:ext cx="2313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My partner preference is  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3075B-7368-057B-F948-C990B16FFF33}"/>
              </a:ext>
            </a:extLst>
          </p:cNvPr>
          <p:cNvSpPr txBox="1"/>
          <p:nvPr userDrawn="1"/>
        </p:nvSpPr>
        <p:spPr>
          <a:xfrm>
            <a:off x="2986080" y="8789016"/>
            <a:ext cx="2551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Knowledge /  experience I want to  share 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6CFF2-950F-9C4E-9786-27DE73C4F1D4}"/>
              </a:ext>
            </a:extLst>
          </p:cNvPr>
          <p:cNvSpPr txBox="1"/>
          <p:nvPr userDrawn="1"/>
        </p:nvSpPr>
        <p:spPr>
          <a:xfrm>
            <a:off x="8489458" y="1886369"/>
            <a:ext cx="231367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433E90"/>
                </a:solidFill>
                <a:latin typeface="Playfair Display" panose="00000500000000000000" pitchFamily="2" charset="0"/>
              </a:rPr>
              <a:t>Jan_2023</a:t>
            </a:r>
            <a:endParaRPr lang="en-GB" sz="3500" b="1" dirty="0">
              <a:solidFill>
                <a:srgbClr val="433E90"/>
              </a:solidFill>
              <a:latin typeface="Playfair Display" panose="00000500000000000000" pitchFamily="2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6310AC8-846C-ADC6-B275-AF77E4BCCB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74535" y="597634"/>
            <a:ext cx="1259605" cy="120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85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2849566"/>
            <a:ext cx="9858375" cy="4754562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7649107"/>
            <a:ext cx="9858375" cy="2500312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80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3042708"/>
            <a:ext cx="4857750" cy="7252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3042708"/>
            <a:ext cx="4857750" cy="7252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9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608544"/>
            <a:ext cx="9858375" cy="22092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2801938"/>
            <a:ext cx="4835425" cy="13731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4175125"/>
            <a:ext cx="4835425" cy="61409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2801938"/>
            <a:ext cx="4859239" cy="13731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4175125"/>
            <a:ext cx="4859239" cy="61409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81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70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55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762000"/>
            <a:ext cx="3686473" cy="26670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1645711"/>
            <a:ext cx="5786438" cy="8122708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3429000"/>
            <a:ext cx="3686473" cy="6352647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67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762000"/>
            <a:ext cx="3686473" cy="26670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1645711"/>
            <a:ext cx="5786438" cy="8122708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3429000"/>
            <a:ext cx="3686473" cy="6352647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17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608544"/>
            <a:ext cx="9858375" cy="2209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3042708"/>
            <a:ext cx="9858375" cy="7252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10593919"/>
            <a:ext cx="2571750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07D6F-3D21-4781-AC23-634501B43FE9}" type="datetimeFigureOut">
              <a:rPr lang="en-GB" smtClean="0"/>
              <a:t>18/01/2023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10593919"/>
            <a:ext cx="3857625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10593919"/>
            <a:ext cx="2571750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57AF-5FBE-4338-9567-E94BD6882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D0F188-29F1-7F28-325E-92DCA34885EF}"/>
              </a:ext>
            </a:extLst>
          </p:cNvPr>
          <p:cNvSpPr txBox="1"/>
          <p:nvPr/>
        </p:nvSpPr>
        <p:spPr>
          <a:xfrm>
            <a:off x="3035490" y="7004408"/>
            <a:ext cx="5470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Write a few inspiring words about yourself</a:t>
            </a:r>
            <a:endParaRPr lang="en-GB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A02971-4D1F-4000-087A-C81010CA8A92}"/>
              </a:ext>
            </a:extLst>
          </p:cNvPr>
          <p:cNvSpPr txBox="1"/>
          <p:nvPr/>
        </p:nvSpPr>
        <p:spPr>
          <a:xfrm>
            <a:off x="4630748" y="4933742"/>
            <a:ext cx="2472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433E90"/>
                </a:solidFill>
                <a:latin typeface="Barlow Condensed" panose="00000506000000000000" pitchFamily="2" charset="0"/>
              </a:rPr>
              <a:t>Your Name</a:t>
            </a:r>
            <a:endParaRPr lang="en-GB" sz="4800" dirty="0">
              <a:solidFill>
                <a:srgbClr val="433E90"/>
              </a:solidFill>
              <a:latin typeface="Barlow Condensed" panose="00000506000000000000" pitchFamily="2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C3C9DEE-898D-A989-1439-30B8C243AA49}"/>
              </a:ext>
            </a:extLst>
          </p:cNvPr>
          <p:cNvGrpSpPr/>
          <p:nvPr/>
        </p:nvGrpSpPr>
        <p:grpSpPr>
          <a:xfrm>
            <a:off x="3190290" y="5715000"/>
            <a:ext cx="5353068" cy="830997"/>
            <a:chOff x="3830370" y="5833318"/>
            <a:chExt cx="5353068" cy="83099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6AF399F-E997-67C6-F95E-12DE2F5CA1F8}"/>
                </a:ext>
              </a:extLst>
            </p:cNvPr>
            <p:cNvSpPr txBox="1"/>
            <p:nvPr/>
          </p:nvSpPr>
          <p:spPr>
            <a:xfrm>
              <a:off x="3830370" y="5833318"/>
              <a:ext cx="21547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rgbClr val="433E90"/>
                  </a:solidFill>
                  <a:latin typeface="Barlow Condensed" panose="00000506000000000000" pitchFamily="2" charset="0"/>
                </a:rPr>
                <a:t>Your Role</a:t>
              </a:r>
              <a:endParaRPr lang="en-GB" sz="4800" dirty="0">
                <a:solidFill>
                  <a:srgbClr val="433E90"/>
                </a:solidFill>
                <a:latin typeface="Barlow Condensed" panose="00000506000000000000" pitchFamily="2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514FAA8-A81A-FCC3-A951-7D7A5AD950A0}"/>
                </a:ext>
              </a:extLst>
            </p:cNvPr>
            <p:cNvSpPr txBox="1"/>
            <p:nvPr/>
          </p:nvSpPr>
          <p:spPr>
            <a:xfrm>
              <a:off x="5985127" y="5833318"/>
              <a:ext cx="319831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rgbClr val="433E90"/>
                  </a:solidFill>
                  <a:latin typeface="Barlow Condensed" panose="00000506000000000000" pitchFamily="2" charset="0"/>
                </a:rPr>
                <a:t>Your Company</a:t>
              </a:r>
              <a:endParaRPr lang="en-GB" sz="4800" dirty="0">
                <a:solidFill>
                  <a:srgbClr val="433E90"/>
                </a:solidFill>
                <a:latin typeface="Barlow Condensed" panose="00000506000000000000" pitchFamily="2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2276DFF-1718-1AEA-C6D8-ABBE3DAFA840}"/>
              </a:ext>
            </a:extLst>
          </p:cNvPr>
          <p:cNvSpPr txBox="1"/>
          <p:nvPr/>
        </p:nvSpPr>
        <p:spPr>
          <a:xfrm>
            <a:off x="3983276" y="6534492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433E90"/>
                </a:solidFill>
                <a:latin typeface="Barlow Condensed" panose="00000506000000000000" pitchFamily="2" charset="0"/>
              </a:rPr>
              <a:t>Location</a:t>
            </a:r>
            <a:endParaRPr lang="en-GB" sz="2400" dirty="0">
              <a:solidFill>
                <a:srgbClr val="433E90"/>
              </a:solidFill>
              <a:latin typeface="Barlow Condensed" panose="00000506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A0BC93-CBD1-6B56-C628-7B84B237F3AD}"/>
              </a:ext>
            </a:extLst>
          </p:cNvPr>
          <p:cNvSpPr txBox="1"/>
          <p:nvPr/>
        </p:nvSpPr>
        <p:spPr>
          <a:xfrm>
            <a:off x="5996167" y="6521877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433E90"/>
                </a:solidFill>
                <a:latin typeface="Barlow Condensed" panose="00000506000000000000" pitchFamily="2" charset="0"/>
              </a:rPr>
              <a:t>name@email</a:t>
            </a:r>
            <a:endParaRPr lang="en-GB" sz="2400" dirty="0">
              <a:solidFill>
                <a:srgbClr val="433E90"/>
              </a:solidFill>
              <a:latin typeface="Barlow Condensed" panose="00000506000000000000" pitchFamily="2" charset="0"/>
            </a:endParaRPr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E82284FF-9FBD-D3F3-F918-9F24C13B3C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981" b="85000" l="16631" r="43856">
                        <a14:foregroundMark x1="29979" y1="49074" x2="29979" y2="49074"/>
                        <a14:foregroundMark x1="16631" y1="59907" x2="16631" y2="59907"/>
                        <a14:foregroundMark x1="39407" y1="68704" x2="39407" y2="68704"/>
                        <a14:foregroundMark x1="40254" y1="69259" x2="40254" y2="69259"/>
                        <a14:foregroundMark x1="39725" y1="66111" x2="39619" y2="71111"/>
                        <a14:foregroundMark x1="39619" y1="71111" x2="39725" y2="70741"/>
                        <a14:foregroundMark x1="40572" y1="67222" x2="39619" y2="698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514" t="46984" r="52706" b="10696"/>
          <a:stretch/>
        </p:blipFill>
        <p:spPr>
          <a:xfrm>
            <a:off x="3579176" y="6513557"/>
            <a:ext cx="404100" cy="57920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0FE12B-D75F-5332-461D-A274EF74AFC4}"/>
              </a:ext>
            </a:extLst>
          </p:cNvPr>
          <p:cNvSpPr txBox="1"/>
          <p:nvPr/>
        </p:nvSpPr>
        <p:spPr>
          <a:xfrm>
            <a:off x="0" y="9602196"/>
            <a:ext cx="284018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E.g. I am free Fridays after 2pm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I ……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I  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CAE992-D791-6583-E655-6AAAEF785BA4}"/>
              </a:ext>
            </a:extLst>
          </p:cNvPr>
          <p:cNvSpPr txBox="1"/>
          <p:nvPr/>
        </p:nvSpPr>
        <p:spPr>
          <a:xfrm>
            <a:off x="2931663" y="9602196"/>
            <a:ext cx="284017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Agile Product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Tech Team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Recruitment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I …..</a:t>
            </a:r>
            <a:endParaRPr lang="en-GB" dirty="0">
              <a:solidFill>
                <a:schemeClr val="bg1"/>
              </a:solidFill>
              <a:latin typeface="Playfair Display" panose="000005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59EC04-6644-DAD8-BB0A-100E26C760FC}"/>
              </a:ext>
            </a:extLst>
          </p:cNvPr>
          <p:cNvSpPr txBox="1"/>
          <p:nvPr/>
        </p:nvSpPr>
        <p:spPr>
          <a:xfrm>
            <a:off x="5863323" y="9602196"/>
            <a:ext cx="255141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D &amp; 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I ….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C7FC95-1ACA-D96D-6F68-AB3E298CC4CB}"/>
              </a:ext>
            </a:extLst>
          </p:cNvPr>
          <p:cNvSpPr txBox="1"/>
          <p:nvPr/>
        </p:nvSpPr>
        <p:spPr>
          <a:xfrm>
            <a:off x="8506219" y="9602196"/>
            <a:ext cx="2923782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An up and coming tech leader…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A fellow CTO…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Playfair Display" panose="00000500000000000000" pitchFamily="2" charset="0"/>
              </a:rPr>
              <a:t>Someone with FinTech experience…</a:t>
            </a:r>
            <a:endParaRPr lang="en-GB" dirty="0">
              <a:solidFill>
                <a:schemeClr val="bg1"/>
              </a:solidFill>
              <a:latin typeface="Playfair Display" panose="00000500000000000000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134654-C85A-617D-7783-7D4301047604}"/>
              </a:ext>
            </a:extLst>
          </p:cNvPr>
          <p:cNvSpPr txBox="1"/>
          <p:nvPr/>
        </p:nvSpPr>
        <p:spPr>
          <a:xfrm>
            <a:off x="4910714" y="3017520"/>
            <a:ext cx="1720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Your Photo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81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4C4F6DF3B13C44B3CCC0A41745E1F5" ma:contentTypeVersion="13" ma:contentTypeDescription="Create a new document." ma:contentTypeScope="" ma:versionID="dfa07446b1dea6a514edc3bafd1d44c9">
  <xsd:schema xmlns:xsd="http://www.w3.org/2001/XMLSchema" xmlns:xs="http://www.w3.org/2001/XMLSchema" xmlns:p="http://schemas.microsoft.com/office/2006/metadata/properties" xmlns:ns2="63657f0d-4bdb-4a73-81ab-48a685aab910" xmlns:ns3="081958df-a4ac-4801-ace5-a7125e5f18b7" targetNamespace="http://schemas.microsoft.com/office/2006/metadata/properties" ma:root="true" ma:fieldsID="1df2fd3a32a90330a82fbf5fbfbce2f5" ns2:_="" ns3:_="">
    <xsd:import namespace="63657f0d-4bdb-4a73-81ab-48a685aab910"/>
    <xsd:import namespace="081958df-a4ac-4801-ace5-a7125e5f18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57f0d-4bdb-4a73-81ab-48a685aab9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b6d8847-6663-4b2a-b0ba-afd3b7103b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958df-a4ac-4801-ace5-a7125e5f18b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9f85ee6-573d-47d1-bdc5-2f5ae0337209}" ma:internalName="TaxCatchAll" ma:showField="CatchAllData" ma:web="081958df-a4ac-4801-ace5-a7125e5f18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1958df-a4ac-4801-ace5-a7125e5f18b7" xsi:nil="true"/>
    <lcf76f155ced4ddcb4097134ff3c332f xmlns="63657f0d-4bdb-4a73-81ab-48a685aab91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058261-8BB0-4D96-8410-C21A92587B58}"/>
</file>

<file path=customXml/itemProps2.xml><?xml version="1.0" encoding="utf-8"?>
<ds:datastoreItem xmlns:ds="http://schemas.openxmlformats.org/officeDocument/2006/customXml" ds:itemID="{4E7B8996-F19F-435F-A50E-E2B98028A64C}"/>
</file>

<file path=customXml/itemProps3.xml><?xml version="1.0" encoding="utf-8"?>
<ds:datastoreItem xmlns:ds="http://schemas.openxmlformats.org/officeDocument/2006/customXml" ds:itemID="{9FDCEB46-E33D-428B-9E0D-56CB78A84F1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Barlow Condensed</vt:lpstr>
      <vt:lpstr>Calibri</vt:lpstr>
      <vt:lpstr>Calibri Light</vt:lpstr>
      <vt:lpstr>Playfair Display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Roberts</dc:creator>
  <cp:lastModifiedBy>James Westwood</cp:lastModifiedBy>
  <cp:revision>19</cp:revision>
  <dcterms:created xsi:type="dcterms:W3CDTF">2022-11-30T09:29:09Z</dcterms:created>
  <dcterms:modified xsi:type="dcterms:W3CDTF">2023-01-18T16:58:43Z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0x0101003B4C4F6DF3B13C44B3CCC0A41745E1F5</vt:lpwstr>
  </property>
</Properties>
</file>